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9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53" autoAdjust="0"/>
  </p:normalViewPr>
  <p:slideViewPr>
    <p:cSldViewPr snapToGrid="0">
      <p:cViewPr varScale="1">
        <p:scale>
          <a:sx n="83" d="100"/>
          <a:sy n="83" d="100"/>
        </p:scale>
        <p:origin x="82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F6BAC-DE24-414F-B0CD-0B8DCEC4CF09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E8CCE-92DF-4BAC-B654-925FAFDDA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528F-6D1F-4E53-B07B-65C9F67E9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4C53B-2FA9-440D-ADBD-799408BFE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6F381-D5FD-48BA-8412-4C20C74A2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6A167-2692-4174-860D-03C29B595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5A14-888A-4DEA-93F1-A6AD5832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6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3D75-8BEB-4798-8E4F-4A73DA04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59B6A-F8B7-4B7E-8A35-F9186F72D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91D4-06B0-48FF-961A-275E9006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8E67A-5874-4CBC-AF6A-DFC0BCF1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3E31C-9871-49F3-8EC5-FA6A097B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6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B8FAC-1BEE-4F0B-8547-25769C1D0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12BBC-B5C9-40C4-B23A-5BBB9D860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676CD-E389-4158-8649-3612A58E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41A4D-B7D9-4909-9AF7-E77733D3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58D0D-AE9D-4A57-9890-EDC8AB7D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B911-2427-440C-B441-A300A859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2CE9E-F0E4-48B9-8417-EC191EA46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FF6F5-0140-4F9F-AAB7-19D35412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9BEAB-CEB6-49CB-8FDC-78A6D251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8823B-3AF4-4CCF-AE68-A1CCE9CC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8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83DF9-4312-481C-8CA0-FE372499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A7793-F48E-41B8-86A7-810C256B1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3B9FB-ECBF-4609-BA32-DE27A070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3F875-7E7A-43B4-ADE8-502F1521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698FE-55C8-4829-874B-891AA862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1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05F1-358E-4021-A658-2C318A53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1CC5-58E0-4E72-B4B0-2DD6114C9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8F5A5-AFD9-4299-8523-797E27DB0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C2FD6-25E1-4918-B2FD-C18EF10E1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65AAD-3371-4BA7-8066-3DDE6F172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A922D-F131-466B-B98F-B5CEF3BC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6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C52A-F713-4B32-B727-9F0DC581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2C502-A55C-4887-B7C7-6B4B81372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5F1A3-EFFF-4020-955E-952CFE586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A91F6-C72B-4BA6-B8BF-91AB09B91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0D89-4690-4A4F-90D5-7E179D49B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091D5-1736-47F3-8F84-12ED5066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B1996-14AA-4AEE-A93D-9107DDC6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4E637-79FD-4852-A372-EE99515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2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8551-0061-4414-AA72-8CEBFC54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784FCA-6BEF-4B9C-82EA-82349BFA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B7C6A-F9B8-425C-A9CB-F17D1233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E6AA5-2610-4094-9E1B-827E0D94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0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E3C10-1546-4008-A15C-4517361A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49557-4D0D-45F4-947A-3B7A6BEC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3FDEB-D0A5-4F85-8C1F-CC732D93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3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1856-EC36-4911-BC64-C19C5989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A0C35-3404-48C6-B603-CB7063029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F32CD-46B0-4636-BADE-F7C0C87E8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8796B-5105-45B3-BBD2-3A9F4667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FD0EE-6BE5-4EB2-A2F8-1EDC4314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F9016-2F1B-44E5-A024-F9C622CC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0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7C9C-F5EA-452E-848D-08D7BA27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4254A-64A5-4B1E-B33B-8E6D24CBF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BA019-FA4B-46C5-B9FD-9114D7FE1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6D73-786E-4474-B22C-ECB71635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C4264-4440-4B21-976C-46DF75A9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C1B7D-9EC0-42CC-802D-9B787C12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4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6CDAD-DBFB-42C2-B348-DFCF7DA3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67F35-79E9-4F1D-9C61-493AF6958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3027-4A42-439E-84FA-D8107B87B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BB5EC-004F-4908-BDBC-FF1931EE36E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D08AE-F92A-4B9F-B5F1-6878C4483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69D76-C0A0-4481-AA0D-0D1C2C435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6CBF8-B61D-4307-9E58-E3D83ECE4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radars.org/python-for-data-science-from-zero-to-hero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faradars.org/%d8%a8%d9%87%d8%aa%d8%b1%db%8c%d9%86-%d9%85%d8%b3%db%8c%d8%b1-%db%8c%d8%a7%d8%af%da%af%db%8c%d8%b1%db%8c-%d9%be%d8%a7%db%8c%d8%aa%d9%88%d9%86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59F0-D324-4667-8380-7FB0A0529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8EC38-2B19-4A13-AFE8-4F3AECF57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27058-22B1-4039-B647-691F12DF3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93F114-B2BA-4603-80AA-DDE99D523569}"/>
              </a:ext>
            </a:extLst>
          </p:cNvPr>
          <p:cNvSpPr/>
          <p:nvPr/>
        </p:nvSpPr>
        <p:spPr>
          <a:xfrm>
            <a:off x="1761320" y="199033"/>
            <a:ext cx="866936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spc="5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Statistics with python </a:t>
            </a:r>
          </a:p>
        </p:txBody>
      </p:sp>
    </p:spTree>
    <p:extLst>
      <p:ext uri="{BB962C8B-B14F-4D97-AF65-F5344CB8AC3E}">
        <p14:creationId xmlns:p14="http://schemas.microsoft.com/office/powerpoint/2010/main" val="109098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FA36-C327-4D05-951B-208472EB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B3A6E3-0949-4521-9DF8-32174C802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" y="0"/>
            <a:ext cx="1218055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AAE602-0C4C-42A3-A5CC-89B3C03D73A4}"/>
              </a:ext>
            </a:extLst>
          </p:cNvPr>
          <p:cNvSpPr/>
          <p:nvPr/>
        </p:nvSpPr>
        <p:spPr>
          <a:xfrm>
            <a:off x="3506768" y="1613118"/>
            <a:ext cx="5857151" cy="3631763"/>
          </a:xfrm>
          <a:prstGeom prst="rect">
            <a:avLst/>
          </a:prstGeom>
          <a:solidFill>
            <a:schemeClr val="bg1">
              <a:alpha val="23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115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Library </a:t>
            </a:r>
            <a:r>
              <a:rPr lang="fa-IR" sz="115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کتابخانه ها</a:t>
            </a:r>
            <a:endParaRPr lang="en-US" sz="11500" b="0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303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33A3-3D5D-48DA-BDDC-EB6F8035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EA7D91-6304-45D7-A585-5E1963789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1"/>
          <a:stretch/>
        </p:blipFill>
        <p:spPr>
          <a:xfrm>
            <a:off x="11449" y="0"/>
            <a:ext cx="1218055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7C66E-A703-4780-9C7B-E9F341A032EC}"/>
              </a:ext>
            </a:extLst>
          </p:cNvPr>
          <p:cNvSpPr/>
          <p:nvPr/>
        </p:nvSpPr>
        <p:spPr>
          <a:xfrm>
            <a:off x="1041721" y="1596688"/>
            <a:ext cx="10602411" cy="2677656"/>
          </a:xfrm>
          <a:prstGeom prst="rect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fa-IR" sz="2800" i="0" dirty="0">
                <a:ln w="0">
                  <a:solidFill>
                    <a:schemeClr val="tx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ekan"/>
              </a:rPr>
              <a:t>همانطور که گفته شد : </a:t>
            </a:r>
          </a:p>
          <a:p>
            <a:pPr algn="r" rtl="1">
              <a:buFont typeface="+mj-lt"/>
              <a:buAutoNum type="arabicPeriod"/>
            </a:pPr>
            <a:r>
              <a:rPr lang="fa-IR" sz="2800" i="0" dirty="0">
                <a:ln w="0">
                  <a:solidFill>
                    <a:schemeClr val="tx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ekan"/>
              </a:rPr>
              <a:t>پایتون یک زبان برنامه نویسی سطح بالا ، زبان هایی که به زبان انسان نزدیکتر هستند .</a:t>
            </a:r>
          </a:p>
          <a:p>
            <a:pPr algn="r" rtl="1">
              <a:buFont typeface="+mj-lt"/>
              <a:buAutoNum type="arabicPeriod"/>
            </a:pPr>
            <a:r>
              <a:rPr lang="fa-IR" sz="2800" i="0" dirty="0">
                <a:ln w="0">
                  <a:solidFill>
                    <a:schemeClr val="tx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ekan"/>
              </a:rPr>
              <a:t>همه منظوره (با پایتون می‌توانید برای هر دستگاهی برنامه‌نویسی کنید)</a:t>
            </a:r>
          </a:p>
          <a:p>
            <a:pPr algn="r" rtl="1">
              <a:buFont typeface="+mj-lt"/>
              <a:buAutoNum type="arabicPeriod"/>
            </a:pPr>
            <a:r>
              <a:rPr lang="fa-IR" sz="2800" i="0" dirty="0">
                <a:ln w="0">
                  <a:solidFill>
                    <a:schemeClr val="tx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ekan"/>
              </a:rPr>
              <a:t>متن باز (می‌توانید آن را تغییر دهید و نسخه‌ی بهتری ارائه دهید)</a:t>
            </a:r>
          </a:p>
          <a:p>
            <a:pPr algn="r" rtl="1"/>
            <a:r>
              <a:rPr lang="fa-IR" sz="2800" i="0" dirty="0">
                <a:ln w="0">
                  <a:solidFill>
                    <a:schemeClr val="tx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ekan"/>
              </a:rPr>
              <a:t>پایتون بی نهایت ساده است و دارای کتابخانه های بی شماری است ، از طریق همین کتابخانه هاست که شما می توانید هم برای موبایل و هم برای کامپیوتر اپلیکیشن تولید کنید .</a:t>
            </a:r>
          </a:p>
        </p:txBody>
      </p:sp>
    </p:spTree>
    <p:extLst>
      <p:ext uri="{BB962C8B-B14F-4D97-AF65-F5344CB8AC3E}">
        <p14:creationId xmlns:p14="http://schemas.microsoft.com/office/powerpoint/2010/main" val="3703295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C603-D36A-4C59-B33C-F2DD6ABF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405" y="44170"/>
            <a:ext cx="10515600" cy="908090"/>
          </a:xfrm>
          <a:noFill/>
        </p:spPr>
        <p:txBody>
          <a:bodyPr/>
          <a:lstStyle/>
          <a:p>
            <a:pPr algn="r"/>
            <a:r>
              <a:rPr lang="fa-IR" dirty="0"/>
              <a:t>معرفی چندین کتابخانه مهم و کاربردی پایتون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C198-C677-407E-B504-2796A1624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40" y="980673"/>
            <a:ext cx="10515600" cy="639783"/>
          </a:xfrm>
        </p:spPr>
        <p:txBody>
          <a:bodyPr/>
          <a:lstStyle/>
          <a:p>
            <a:pPr marL="0" indent="0">
              <a:buNone/>
            </a:pPr>
            <a:r>
              <a:rPr lang="en-US" sz="3600" b="1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1. Matplotlib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CBC21C-B22F-4A83-AD5E-25B05CACD274}"/>
              </a:ext>
            </a:extLst>
          </p:cNvPr>
          <p:cNvSpPr/>
          <p:nvPr/>
        </p:nvSpPr>
        <p:spPr>
          <a:xfrm>
            <a:off x="2757487" y="1505079"/>
            <a:ext cx="91230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یک کتابخانه مهم و اساسی برای رسم انواع نمودار ها 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0712A-5C32-4941-BABF-575967074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28" y="2277736"/>
            <a:ext cx="7276434" cy="45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1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B38E-0EF9-42FE-A5E0-AD63854A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907"/>
            <a:ext cx="10960261" cy="514551"/>
          </a:xfrm>
        </p:spPr>
        <p:txBody>
          <a:bodyPr>
            <a:normAutofit fontScale="90000"/>
          </a:bodyPr>
          <a:lstStyle/>
          <a:p>
            <a:r>
              <a:rPr lang="en-US" dirty="0"/>
              <a:t>2.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5BCFD9-D73E-40D0-9314-4AB64AD3D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7" y="193995"/>
            <a:ext cx="4942390" cy="19769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82CFBD-893A-4463-A6BE-746504FA6E8D}"/>
              </a:ext>
            </a:extLst>
          </p:cNvPr>
          <p:cNvSpPr/>
          <p:nvPr/>
        </p:nvSpPr>
        <p:spPr>
          <a:xfrm>
            <a:off x="4108661" y="1905506"/>
            <a:ext cx="760877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fa-IR" sz="3200" dirty="0">
                <a:solidFill>
                  <a:srgbClr val="000000"/>
                </a:solidFill>
                <a:effectLst/>
                <a:latin typeface="Vazir"/>
                <a:cs typeface="B Yekan" panose="00000400000000000000" pitchFamily="2" charset="-78"/>
              </a:rPr>
              <a:t>برای کار با آرایه‌ها به وجود آمده است.</a:t>
            </a:r>
            <a:endParaRPr lang="en-US" sz="3200" dirty="0">
              <a:solidFill>
                <a:srgbClr val="000000"/>
              </a:solidFill>
              <a:effectLst/>
              <a:latin typeface="Vazir"/>
              <a:cs typeface="B Yekan" panose="00000400000000000000" pitchFamily="2" charset="-78"/>
            </a:endParaRPr>
          </a:p>
          <a:p>
            <a:pPr algn="r" rtl="1"/>
            <a:r>
              <a:rPr lang="fa-IR" sz="3200" dirty="0">
                <a:solidFill>
                  <a:srgbClr val="000000"/>
                </a:solidFill>
                <a:effectLst/>
                <a:latin typeface="Vazir"/>
                <a:cs typeface="B Yekan" panose="00000400000000000000" pitchFamily="2" charset="-78"/>
              </a:rPr>
              <a:t> کتابخانه </a:t>
            </a:r>
            <a:r>
              <a:rPr lang="en-US" sz="3200" dirty="0" err="1">
                <a:solidFill>
                  <a:srgbClr val="000000"/>
                </a:solidFill>
                <a:effectLst/>
                <a:latin typeface="Vazir"/>
                <a:cs typeface="B Yekan" panose="00000400000000000000" pitchFamily="2" charset="-78"/>
              </a:rPr>
              <a:t>numpy</a:t>
            </a:r>
            <a:r>
              <a:rPr lang="en-US" sz="3200" dirty="0">
                <a:solidFill>
                  <a:srgbClr val="000000"/>
                </a:solidFill>
                <a:effectLst/>
                <a:latin typeface="Vazir"/>
                <a:cs typeface="B Yekan" panose="00000400000000000000" pitchFamily="2" charset="-78"/>
              </a:rPr>
              <a:t> </a:t>
            </a:r>
            <a:r>
              <a:rPr lang="fa-IR" sz="3200" dirty="0">
                <a:solidFill>
                  <a:srgbClr val="000000"/>
                </a:solidFill>
                <a:effectLst/>
                <a:latin typeface="Vazir"/>
                <a:cs typeface="B Yekan" panose="00000400000000000000" pitchFamily="2" charset="-78"/>
              </a:rPr>
              <a:t>همچنین توابعی برای انجام عملیات‌های گوناگون در جبر خطی، تبدیل فوریه و ماتریس‌ها دارد. </a:t>
            </a:r>
            <a:endParaRPr lang="en-US" sz="3200" dirty="0">
              <a:solidFill>
                <a:srgbClr val="000000"/>
              </a:solidFill>
              <a:effectLst/>
              <a:latin typeface="Vazir"/>
              <a:cs typeface="B Yekan" panose="00000400000000000000" pitchFamily="2" charset="-78"/>
            </a:endParaRPr>
          </a:p>
          <a:p>
            <a:pPr algn="r" rtl="1"/>
            <a:r>
              <a:rPr lang="en-US" sz="3200" dirty="0" err="1">
                <a:solidFill>
                  <a:srgbClr val="000000"/>
                </a:solidFill>
                <a:effectLst/>
                <a:latin typeface="Vazir"/>
                <a:cs typeface="B Yekan" panose="00000400000000000000" pitchFamily="2" charset="-78"/>
              </a:rPr>
              <a:t>Numpy</a:t>
            </a:r>
            <a:r>
              <a:rPr lang="en-US" sz="3200" dirty="0">
                <a:solidFill>
                  <a:srgbClr val="000000"/>
                </a:solidFill>
                <a:effectLst/>
                <a:latin typeface="Vazir"/>
                <a:cs typeface="B Yekan" panose="00000400000000000000" pitchFamily="2" charset="-78"/>
              </a:rPr>
              <a:t> </a:t>
            </a:r>
            <a:r>
              <a:rPr lang="fa-IR" sz="3200" dirty="0">
                <a:solidFill>
                  <a:srgbClr val="000000"/>
                </a:solidFill>
                <a:effectLst/>
                <a:latin typeface="Vazir"/>
                <a:cs typeface="B Yekan" panose="00000400000000000000" pitchFamily="2" charset="-78"/>
              </a:rPr>
              <a:t>سرواژه‌ی عبارت </a:t>
            </a:r>
            <a:r>
              <a:rPr lang="en-US" sz="3200" dirty="0">
                <a:solidFill>
                  <a:srgbClr val="000000"/>
                </a:solidFill>
                <a:effectLst/>
                <a:latin typeface="Vazir"/>
                <a:cs typeface="B Yekan" panose="00000400000000000000" pitchFamily="2" charset="-78"/>
              </a:rPr>
              <a:t> Numerical Python </a:t>
            </a:r>
            <a:r>
              <a:rPr lang="fa-IR" sz="3200" dirty="0">
                <a:solidFill>
                  <a:srgbClr val="000000"/>
                </a:solidFill>
                <a:effectLst/>
                <a:latin typeface="Vazir"/>
                <a:cs typeface="B Yekan" panose="00000400000000000000" pitchFamily="2" charset="-78"/>
              </a:rPr>
              <a:t>به معنای پایتون عددی یا پایتون محاسباتی است</a:t>
            </a:r>
            <a:r>
              <a:rPr lang="en-US" sz="3200" dirty="0">
                <a:solidFill>
                  <a:srgbClr val="000000"/>
                </a:solidFill>
                <a:effectLst/>
                <a:latin typeface="Vazir"/>
                <a:cs typeface="B Yekan" panose="00000400000000000000" pitchFamily="2" charset="-78"/>
              </a:rPr>
              <a:t>  .</a:t>
            </a:r>
            <a:endParaRPr lang="en-US" sz="3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4700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92E2-488C-4BB5-9BEA-6386FEC5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620"/>
            <a:ext cx="10515600" cy="579518"/>
          </a:xfrm>
        </p:spPr>
        <p:txBody>
          <a:bodyPr>
            <a:normAutofit fontScale="90000"/>
          </a:bodyPr>
          <a:lstStyle/>
          <a:p>
            <a:r>
              <a:rPr lang="en-US" dirty="0"/>
              <a:t>3.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221CCF-F89C-4EC8-8C73-BCD04B8C2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4" y="173620"/>
            <a:ext cx="3314700" cy="13811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CCDA92-476E-4E83-A792-7EF05016D396}"/>
              </a:ext>
            </a:extLst>
          </p:cNvPr>
          <p:cNvSpPr/>
          <p:nvPr/>
        </p:nvSpPr>
        <p:spPr>
          <a:xfrm>
            <a:off x="2118167" y="2003330"/>
            <a:ext cx="8723193" cy="44935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ین ساختارها و عملیات مختلف داده را برای دستکاری داده های عددی و سری های زمانی فراهم می کند. این کتابخانه در لایه بالاتر کتابخانه  </a:t>
            </a:r>
            <a:r>
              <a:rPr lang="en-US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  </a:t>
            </a:r>
            <a:r>
              <a:rPr lang="en-US" sz="2000" i="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numpy</a:t>
            </a:r>
            <a:r>
              <a:rPr lang="en-US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  </a:t>
            </a: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ساخته شده است. </a:t>
            </a:r>
            <a:r>
              <a:rPr lang="en-US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Pandas </a:t>
            </a: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سریع است و دارای عملکرد و بهره وری بالا برای کاربران است.</a:t>
            </a:r>
          </a:p>
          <a:p>
            <a:pPr algn="r" rtl="1"/>
            <a:r>
              <a:rPr lang="fa-IR" sz="32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مزیت ها</a:t>
            </a:r>
          </a:p>
          <a:p>
            <a:pPr algn="r" rtl="1"/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سریع و کارآمد برای دستکاری و تجزیه و تحلیل داده ها.</a:t>
            </a:r>
            <a:b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</a:b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داده های مختلف اشیا فایل بارگیری می شود.</a:t>
            </a:r>
            <a:b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</a:b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مدیریت آسان داده های از دست رفته (که به صورت </a:t>
            </a:r>
            <a:r>
              <a:rPr lang="en-US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 </a:t>
            </a:r>
            <a:r>
              <a:rPr lang="en-US" sz="2000" i="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NaN</a:t>
            </a:r>
            <a:r>
              <a:rPr lang="en-US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 </a:t>
            </a: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نشان داده می شوند) در داده های نقطه شناور و همچنین نقاط غیر شناور</a:t>
            </a:r>
            <a:b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</a:b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تغییرپذیری اندازه ستون ها می توانند از </a:t>
            </a:r>
            <a:r>
              <a:rPr lang="en-US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 </a:t>
            </a:r>
            <a:r>
              <a:rPr lang="en-US" sz="2000" i="0" dirty="0" err="1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DataFrame</a:t>
            </a:r>
            <a:r>
              <a:rPr lang="en-US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 </a:t>
            </a: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و اشیا </a:t>
            </a:r>
            <a:r>
              <a:rPr lang="en-US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 dim </a:t>
            </a: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بعدی بالاتر حذف شوند</a:t>
            </a:r>
            <a:b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</a:b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ادغام و پیوستن مجموعه داده ها</a:t>
            </a:r>
            <a:b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</a:b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تغییر شکل و محوری مجموعه داده ها</a:t>
            </a:r>
            <a:b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</a:b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قابلیت سری زمانی را فراهم می کند</a:t>
            </a:r>
            <a:b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</a:br>
            <a:r>
              <a:rPr lang="fa-IR" sz="2000" i="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latin typeface="BYekan"/>
              </a:rPr>
              <a:t>گروهی با قابلیت برای انجام عملیات تقسیم-اعمال-ترکیب در مجموعه داده ها</a:t>
            </a:r>
          </a:p>
          <a:p>
            <a:pPr algn="r" rtl="1"/>
            <a:endParaRPr lang="en-US" sz="1400" b="0" cap="none" spc="0" dirty="0">
              <a:ln w="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25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B632-CCBF-44C1-B5BC-41F507A5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6" y="1018572"/>
            <a:ext cx="10515600" cy="382749"/>
          </a:xfrm>
        </p:spPr>
        <p:txBody>
          <a:bodyPr>
            <a:normAutofit fontScale="90000"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1550-8CD2-42E8-9A8A-A679E84F5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55" y="876502"/>
            <a:ext cx="10515600" cy="4351338"/>
          </a:xfrm>
        </p:spPr>
        <p:txBody>
          <a:bodyPr/>
          <a:lstStyle/>
          <a:p>
            <a:pPr marL="0" indent="0" rtl="1">
              <a:buNone/>
            </a:pPr>
            <a:r>
              <a:rPr lang="en-US" sz="4400" dirty="0" err="1"/>
              <a:t>sciPy</a:t>
            </a:r>
            <a:endParaRPr lang="en-US" sz="4400" dirty="0"/>
          </a:p>
          <a:p>
            <a:pPr marL="0" indent="0" algn="r" rtl="1">
              <a:buNone/>
            </a:pPr>
            <a:r>
              <a:rPr lang="en-US" dirty="0"/>
              <a:t> SciPy </a:t>
            </a:r>
            <a:r>
              <a:rPr lang="fa-IR" dirty="0"/>
              <a:t>چیست؟</a:t>
            </a:r>
          </a:p>
          <a:p>
            <a:pPr marL="0" indent="0" algn="r" rtl="1">
              <a:buNone/>
            </a:pPr>
            <a:r>
              <a:rPr lang="en-US" dirty="0"/>
              <a:t>SciPy</a:t>
            </a:r>
            <a:r>
              <a:rPr lang="fa-IR" dirty="0"/>
              <a:t> یک کتابخانه منبع باز پایتون است که برای محاسبات علمی و محاسبات فنی استفاده می شود. </a:t>
            </a:r>
          </a:p>
          <a:p>
            <a:pPr marL="0" indent="0" algn="r" rtl="1">
              <a:buNone/>
            </a:pPr>
            <a:r>
              <a:rPr lang="fa-IR" dirty="0"/>
              <a:t>این مجموعه ای از الگوریتم های ریاضی و توابع راحتی است که بر اساس پسوند    </a:t>
            </a:r>
            <a:r>
              <a:rPr lang="en-US" dirty="0"/>
              <a:t>NumPy </a:t>
            </a:r>
            <a:r>
              <a:rPr lang="fa-IR" dirty="0"/>
              <a:t>پایتون ساخته شده است. با ارائه دستورات و کلاس های سطح بالا برای دستکاری و تجسم داده ها، قدرت قابل توجهی را به پایتون اضافه می کند.</a:t>
            </a:r>
          </a:p>
          <a:p>
            <a:pPr marL="0" indent="0" algn="r" rtl="1">
              <a:buNone/>
            </a:pPr>
            <a:r>
              <a:rPr lang="fa-IR" dirty="0"/>
              <a:t>  </a:t>
            </a:r>
            <a:r>
              <a:rPr lang="en-US" dirty="0"/>
              <a:t>SciPy</a:t>
            </a:r>
            <a:r>
              <a:rPr lang="fa-IR" dirty="0"/>
              <a:t> </a:t>
            </a:r>
            <a:r>
              <a:rPr lang="en-US" dirty="0"/>
              <a:t> </a:t>
            </a:r>
            <a:r>
              <a:rPr lang="fa-IR" dirty="0"/>
              <a:t>بر روی</a:t>
            </a:r>
            <a:r>
              <a:rPr lang="en-US" dirty="0"/>
              <a:t>NumPy</a:t>
            </a:r>
            <a:r>
              <a:rPr lang="fa-IR" dirty="0"/>
              <a:t> </a:t>
            </a:r>
            <a:r>
              <a:rPr lang="en-US" dirty="0"/>
              <a:t> </a:t>
            </a:r>
            <a:r>
              <a:rPr lang="fa-IR" dirty="0"/>
              <a:t>ساخته می شود و بنابراین اگر </a:t>
            </a:r>
            <a:r>
              <a:rPr lang="en-US" dirty="0"/>
              <a:t>SciPy</a:t>
            </a:r>
            <a:r>
              <a:rPr lang="fa-IR" dirty="0"/>
              <a:t> </a:t>
            </a:r>
            <a:r>
              <a:rPr lang="en-US" dirty="0"/>
              <a:t> </a:t>
            </a:r>
            <a:r>
              <a:rPr lang="fa-IR" dirty="0"/>
              <a:t>را وارد کنید، نیازی به وارد کردن </a:t>
            </a:r>
            <a:r>
              <a:rPr lang="en-US" dirty="0"/>
              <a:t>NumPy</a:t>
            </a:r>
            <a:r>
              <a:rPr lang="fa-IR" dirty="0"/>
              <a:t> </a:t>
            </a:r>
            <a:r>
              <a:rPr lang="en-US" dirty="0"/>
              <a:t> </a:t>
            </a:r>
            <a:r>
              <a:rPr lang="fa-IR" dirty="0"/>
              <a:t>نیست.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37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E465-90B6-4D8E-99E1-399AD6A5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2EC3C6-811C-475D-BA82-5D963916C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9" y="0"/>
            <a:ext cx="12201129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B78405-BAEC-4445-A523-501BC7252A40}"/>
              </a:ext>
            </a:extLst>
          </p:cNvPr>
          <p:cNvSpPr/>
          <p:nvPr/>
        </p:nvSpPr>
        <p:spPr>
          <a:xfrm>
            <a:off x="391886" y="2173652"/>
            <a:ext cx="11329059" cy="1077218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3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r>
              <a:rPr lang="fa-IR" sz="24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مورد از قدرتمندترین کتابخانه های آماری پایتون رو بهتون معرفی کردم که قراره باهاشون کار کنیم</a:t>
            </a:r>
          </a:p>
          <a:p>
            <a:pPr algn="ctr" rtl="1"/>
            <a:r>
              <a:rPr lang="fa-IR" sz="3200" b="1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حالا می خواهم چندین کتابخانه قدرتمند در زمینه های دیگر رو بهتون معرفی کنم.</a:t>
            </a:r>
            <a:r>
              <a:rPr lang="fa-IR" sz="3200" b="1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 </a:t>
            </a:r>
            <a:endParaRPr lang="en-US" sz="3200" b="1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46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74000">
              <a:schemeClr val="accent5">
                <a:lumMod val="45000"/>
                <a:lumOff val="55000"/>
              </a:schemeClr>
            </a:gs>
            <a:gs pos="49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A155-D738-4668-BC6D-695A1D92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11474"/>
            <a:ext cx="12192000" cy="1325563"/>
          </a:xfrm>
        </p:spPr>
        <p:txBody>
          <a:bodyPr>
            <a:normAutofit fontScale="90000"/>
          </a:bodyPr>
          <a:lstStyle/>
          <a:p>
            <a:pPr algn="ctr" rtl="1"/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GUI (</a:t>
            </a:r>
            <a:r>
              <a:rPr lang="en-US" b="1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Graphical User Interface</a:t>
            </a:r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b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</a:br>
            <a:r>
              <a:rPr lang="fa-IR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طراحی و تولید نرم افزار های تحت ویندوز</a:t>
            </a:r>
            <a:b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</a:br>
            <a:r>
              <a:rPr lang="fa-IR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با رابط کاربری گرافیکی و یک کتابخانه کاملا استاندارد پایتون می باشد .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C46B5-34B4-4121-B3CF-CD16E567E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278466"/>
            <a:ext cx="3571875" cy="4019550"/>
          </a:xfrm>
        </p:spPr>
      </p:pic>
    </p:spTree>
    <p:extLst>
      <p:ext uri="{BB962C8B-B14F-4D97-AF65-F5344CB8AC3E}">
        <p14:creationId xmlns:p14="http://schemas.microsoft.com/office/powerpoint/2010/main" val="65180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922AC-80B2-4268-8EB0-CE6023EDE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17" y="388023"/>
            <a:ext cx="4699321" cy="31798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8EC7B7-82B4-489C-9DA8-8E7505460815}"/>
              </a:ext>
            </a:extLst>
          </p:cNvPr>
          <p:cNvSpPr/>
          <p:nvPr/>
        </p:nvSpPr>
        <p:spPr>
          <a:xfrm>
            <a:off x="4918439" y="3962757"/>
            <a:ext cx="3142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طراحی بازی</a:t>
            </a:r>
            <a:endParaRPr lang="en-US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805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47000">
              <a:schemeClr val="bg2">
                <a:lumMod val="25000"/>
              </a:schemeClr>
            </a:gs>
            <a:gs pos="84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67B6-E7A9-4353-9425-C83B69D7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970" y="3048192"/>
            <a:ext cx="10515600" cy="2442258"/>
          </a:xfrm>
        </p:spPr>
        <p:txBody>
          <a:bodyPr>
            <a:noAutofit/>
          </a:bodyPr>
          <a:lstStyle/>
          <a:p>
            <a:pPr algn="r" rtl="1"/>
            <a:r>
              <a:rPr 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Vahid" panose="00000700000000000000" pitchFamily="2" charset="-78"/>
              </a:rPr>
              <a:t>Kivy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Vahid" panose="00000700000000000000" pitchFamily="2" charset="-78"/>
              </a:rPr>
              <a:t> </a:t>
            </a:r>
            <a:r>
              <a:rPr lang="fa-I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Vahid" panose="00000700000000000000" pitchFamily="2" charset="-78"/>
              </a:rPr>
              <a:t>یک کتابخانه توسعه رابط کاربری گرافیکی چند پلتفرم منبع باز برای پایتون است و می تواند بر روی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Vahid" panose="00000700000000000000" pitchFamily="2" charset="-78"/>
              </a:rPr>
              <a:t>iOS، Android، Windows، OS X </a:t>
            </a:r>
            <a:r>
              <a:rPr lang="fa-I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Vahid" panose="00000700000000000000" pitchFamily="2" charset="-78"/>
              </a:rPr>
              <a:t>و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Vahid" panose="00000700000000000000" pitchFamily="2" charset="-78"/>
              </a:rPr>
              <a:t>GNU/Linux </a:t>
            </a:r>
            <a:r>
              <a:rPr lang="fa-I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Vahid" panose="00000700000000000000" pitchFamily="2" charset="-78"/>
              </a:rPr>
              <a:t>اجرا شود. این به توسعه برنامه‌هایی کمک می‌کند که از رابط کاربری نوآورانه و چند لمسی استفاده کنند. ایده اساسی پشت </a:t>
            </a:r>
            <a:r>
              <a:rPr 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Vahid" panose="00000700000000000000" pitchFamily="2" charset="-78"/>
              </a:rPr>
              <a:t>Kivy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Vahid" panose="00000700000000000000" pitchFamily="2" charset="-78"/>
              </a:rPr>
              <a:t> </a:t>
            </a:r>
            <a:r>
              <a:rPr lang="fa-I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B Vahid" panose="00000700000000000000" pitchFamily="2" charset="-78"/>
              </a:rPr>
              <a:t>این است که توسعه دهنده را قادر می سازد تا یک برنامه یک بار بسازد و از آن در همه دستگاه ها استفاده کند، کد را قابل استفاده مجدد و قابل استقرار می کند و امکان طراحی تعامل سریع و آسان و نمونه سازی سریع را فراهم می کند.</a:t>
            </a:r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cs typeface="B Vahid" panose="00000700000000000000" pitchFamily="2" charset="-78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0343AF-7CFF-4075-8953-1BDFA1E55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32" y="325853"/>
            <a:ext cx="4296336" cy="2237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064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5808-4008-4953-A494-F7781ED856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مقدمه :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D9435-271D-49C6-B53A-3AB238B5C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6AFB3-575B-4006-9725-B6A21E5AC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A981DF-C188-447C-8B5A-5886DE66B44D}"/>
              </a:ext>
            </a:extLst>
          </p:cNvPr>
          <p:cNvSpPr/>
          <p:nvPr/>
        </p:nvSpPr>
        <p:spPr>
          <a:xfrm>
            <a:off x="761414" y="674400"/>
            <a:ext cx="10669172" cy="55092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fa-IR" sz="4400" b="1" i="0" dirty="0">
                <a:ln w="0">
                  <a:noFill/>
                </a:ln>
                <a:solidFill>
                  <a:schemeClr val="bg1"/>
                </a:solidFill>
                <a:latin typeface="IRANSans"/>
                <a:cs typeface="2  Setareh" panose="00000400000000000000" pitchFamily="2" charset="-78"/>
              </a:rPr>
              <a:t>برنامه نویسی چیست؟</a:t>
            </a:r>
          </a:p>
          <a:p>
            <a:pPr algn="r" rtl="1"/>
            <a:r>
              <a:rPr lang="fa-IR" sz="4400" b="1" i="0" dirty="0">
                <a:ln w="0">
                  <a:noFill/>
                </a:ln>
                <a:solidFill>
                  <a:schemeClr val="bg1"/>
                </a:solidFill>
                <a:latin typeface="IRANSans"/>
                <a:cs typeface="2  Setareh" panose="00000400000000000000" pitchFamily="2" charset="-78"/>
              </a:rPr>
              <a:t>برنامه‌نویسی علم حل مسئله به کمک کامپیوتر است.</a:t>
            </a:r>
          </a:p>
          <a:p>
            <a:pPr algn="r" rtl="1"/>
            <a:r>
              <a:rPr lang="fa-IR" sz="4400" b="1" i="0" dirty="0">
                <a:ln w="0">
                  <a:noFill/>
                </a:ln>
                <a:solidFill>
                  <a:schemeClr val="bg1"/>
                </a:solidFill>
                <a:latin typeface="IRANSans"/>
                <a:cs typeface="2  Setareh" panose="00000400000000000000" pitchFamily="2" charset="-78"/>
              </a:rPr>
              <a:t>برنامه نویس کیست؟ </a:t>
            </a:r>
          </a:p>
          <a:p>
            <a:pPr algn="r" rtl="1"/>
            <a:r>
              <a:rPr lang="fa-IR" sz="4400" b="1" i="0" dirty="0">
                <a:ln w="0">
                  <a:noFill/>
                </a:ln>
                <a:solidFill>
                  <a:schemeClr val="bg1"/>
                </a:solidFill>
                <a:latin typeface="IRANSans"/>
                <a:cs typeface="2  Setareh" panose="00000400000000000000" pitchFamily="2" charset="-78"/>
              </a:rPr>
              <a:t>حال می توانیم بگوییم که یک برنامه نویس کیست! برنامه‌نویس شخصی است که سعی می‌کند برای مسئله‌ها بهترین پاسخ‌ها را پیدا کند</a:t>
            </a:r>
          </a:p>
          <a:p>
            <a:pPr algn="r" rtl="1"/>
            <a:br>
              <a:rPr lang="fa-IR" sz="4400" b="1" dirty="0">
                <a:ln w="0"/>
                <a:cs typeface="2  Setareh" panose="00000400000000000000" pitchFamily="2" charset="-78"/>
              </a:rPr>
            </a:br>
            <a:endParaRPr lang="en-US" sz="4400" b="1" dirty="0">
              <a:ln w="0"/>
              <a:cs typeface="2  Setareh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505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bg1">
                <a:lumMod val="95000"/>
              </a:schemeClr>
            </a:gs>
            <a:gs pos="84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F425A-40AF-47A4-8A4F-EA5E6C29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71" y="358815"/>
            <a:ext cx="5185458" cy="291682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20F61-D4D3-4DF3-84F3-E795D4EE05F8}"/>
              </a:ext>
            </a:extLst>
          </p:cNvPr>
          <p:cNvSpPr/>
          <p:nvPr/>
        </p:nvSpPr>
        <p:spPr>
          <a:xfrm>
            <a:off x="111887" y="3790710"/>
            <a:ext cx="1152838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مکانیسم کد گذاری برای یادگیری ماشین و یادگیری عمیق </a:t>
            </a:r>
            <a:r>
              <a:rPr lang="fa-I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قبلا</a:t>
            </a:r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بسیار پیچیده تر بود. این کتابخانه  برای آماده‌سازی یک شبکه عصبی، پیکربندی یک نورون یا برنامه‌ ریزی یک نورون دیگر نیازی به کدگذاری پیچیده نیست. </a:t>
            </a:r>
          </a:p>
          <a:p>
            <a:pPr algn="r" rtl="1"/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کتابخانه تمام این وظایف را انجام می دهد.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TensorFlow </a:t>
            </a:r>
            <a:r>
              <a:rPr lang="fa-I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همچنین با جاوا و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 </a:t>
            </a:r>
            <a:r>
              <a:rPr lang="fa-I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ادغام می شود .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540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35000">
              <a:schemeClr val="tx1">
                <a:lumMod val="75000"/>
                <a:lumOff val="25000"/>
              </a:schemeClr>
            </a:gs>
            <a:gs pos="100000">
              <a:schemeClr val="accent3">
                <a:lumMod val="10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8937-C841-4F78-A292-593E8F49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490" y="178061"/>
            <a:ext cx="10613020" cy="502976"/>
          </a:xfrm>
        </p:spPr>
        <p:txBody>
          <a:bodyPr>
            <a:normAutofit fontScale="90000"/>
          </a:bodyPr>
          <a:lstStyle/>
          <a:p>
            <a:pPr algn="ctr" rtl="1"/>
            <a:r>
              <a:rPr lang="fa-IR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بهترین ابزار برای داده کاوان از نظر کمپانی </a:t>
            </a:r>
            <a:r>
              <a:rPr lang="en-US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IBM</a:t>
            </a:r>
          </a:p>
        </p:txBody>
      </p:sp>
      <p:pic>
        <p:nvPicPr>
          <p:cNvPr id="4" name="Languages of Data Science">
            <a:hlinkClick r:id="" action="ppaction://media"/>
            <a:extLst>
              <a:ext uri="{FF2B5EF4-FFF2-40B4-BE49-F238E27FC236}">
                <a16:creationId xmlns:a16="http://schemas.microsoft.com/office/drawing/2014/main" id="{9D77FA35-07AE-4589-9461-55B365DAC7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6099" y="798653"/>
            <a:ext cx="9877288" cy="5555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101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C31C-BDC3-4389-BF88-857B036B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66795"/>
            <a:ext cx="10515600" cy="61424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Python at IBM</a:t>
            </a:r>
          </a:p>
        </p:txBody>
      </p:sp>
      <p:pic>
        <p:nvPicPr>
          <p:cNvPr id="4" name="index_3">
            <a:hlinkClick r:id="" action="ppaction://media"/>
            <a:extLst>
              <a:ext uri="{FF2B5EF4-FFF2-40B4-BE49-F238E27FC236}">
                <a16:creationId xmlns:a16="http://schemas.microsoft.com/office/drawing/2014/main" id="{BDE8B408-0AFD-494B-B7C1-7FEAAC4192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813" y="739844"/>
            <a:ext cx="10002417" cy="5626231"/>
          </a:xfrm>
        </p:spPr>
      </p:pic>
    </p:spTree>
    <p:extLst>
      <p:ext uri="{BB962C8B-B14F-4D97-AF65-F5344CB8AC3E}">
        <p14:creationId xmlns:p14="http://schemas.microsoft.com/office/powerpoint/2010/main" val="28221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8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91DE-1047-4897-8BDA-BF1CF15D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21"/>
            <a:ext cx="10515600" cy="3595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 at IBM</a:t>
            </a:r>
          </a:p>
        </p:txBody>
      </p:sp>
      <p:pic>
        <p:nvPicPr>
          <p:cNvPr id="4" name="index_2">
            <a:hlinkClick r:id="" action="ppaction://media"/>
            <a:extLst>
              <a:ext uri="{FF2B5EF4-FFF2-40B4-BE49-F238E27FC236}">
                <a16:creationId xmlns:a16="http://schemas.microsoft.com/office/drawing/2014/main" id="{5C8D9720-D7C9-4BC8-8459-DCB009FBC1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659" y="578734"/>
            <a:ext cx="11359369" cy="5891514"/>
          </a:xfrm>
        </p:spPr>
      </p:pic>
    </p:spTree>
    <p:extLst>
      <p:ext uri="{BB962C8B-B14F-4D97-AF65-F5344CB8AC3E}">
        <p14:creationId xmlns:p14="http://schemas.microsoft.com/office/powerpoint/2010/main" val="290132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B2F53C-CFDE-4561-B642-C67D261CF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6FA00C-A000-4BF2-BD33-8081F3E70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413" y="429995"/>
            <a:ext cx="11343190" cy="6144425"/>
          </a:xfrm>
          <a:solidFill>
            <a:schemeClr val="bg2">
              <a:lumMod val="75000"/>
              <a:alpha val="59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/>
          <a:lstStyle/>
          <a:p>
            <a:pPr marL="0" indent="0" algn="r" rtl="1">
              <a:buNone/>
            </a:pPr>
            <a:r>
              <a:rPr lang="fa-IR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زبان های محبوب دنیا : </a:t>
            </a:r>
            <a:endParaRPr lang="en-US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rtl="1">
              <a:buNone/>
            </a:pP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https://pypl.github.io/PYPL.html</a:t>
            </a:r>
            <a:endParaRPr lang="fa-IR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r" rtl="1">
              <a:buNone/>
            </a:pPr>
            <a:r>
              <a:rPr lang="fa-IR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82EFC6-3D9E-41BA-A664-33BEB1D3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40653"/>
            <a:ext cx="6119122" cy="473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92F3954F-14DA-4A5E-B7FF-462A98B06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269" y="2159876"/>
            <a:ext cx="4027990" cy="3291937"/>
          </a:xfrm>
          <a:prstGeom prst="rect">
            <a:avLst/>
          </a:prstGeom>
          <a:blipFill dpi="0" rotWithShape="1">
            <a:blip r:embed="rId5">
              <a:alphaModFix amt="24000"/>
            </a:blip>
            <a:srcRect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0" tIns="-15870" rIns="0" bIns="-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4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herit"/>
                <a:cs typeface="2  Yagut" panose="00000400000000000000" pitchFamily="2" charset="-78"/>
              </a:rPr>
              <a:t>شاخص محبوبیت زبان برنامه‌نویسی</a:t>
            </a:r>
            <a:r>
              <a:rPr kumimoji="0" lang="en-US" altLang="en-US" sz="24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herit"/>
                <a:cs typeface="2  Yagut" panose="00000400000000000000" pitchFamily="2" charset="-78"/>
              </a:rPr>
              <a:t> PYPL </a:t>
            </a:r>
            <a:r>
              <a:rPr kumimoji="0" lang="ar-SA" altLang="en-US" sz="24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herit"/>
                <a:cs typeface="2  Yagut" panose="00000400000000000000" pitchFamily="2" charset="-78"/>
              </a:rPr>
              <a:t>با تجزیه و تحلیل تعداد دفعات جستجوی آموزش‌های زبان در</a:t>
            </a:r>
            <a:r>
              <a:rPr kumimoji="0" lang="en-US" altLang="en-US" sz="24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herit"/>
                <a:cs typeface="2  Yagut" panose="00000400000000000000" pitchFamily="2" charset="-78"/>
              </a:rPr>
              <a:t> Google </a:t>
            </a:r>
            <a:r>
              <a:rPr kumimoji="0" lang="ar-SA" altLang="en-US" sz="24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herit"/>
                <a:cs typeface="2  Yagut" panose="00000400000000000000" pitchFamily="2" charset="-78"/>
              </a:rPr>
              <a:t>ایجاد می‌شود. هر چه یک آموزش زبان بیشتر جستجو شود، زبان محبوبتر فرض می شود.</a:t>
            </a:r>
            <a:endParaRPr kumimoji="0" lang="en-US" altLang="en-US" sz="2400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herit"/>
              <a:cs typeface="2  Yagut" panose="00000400000000000000" pitchFamily="2" charset="-78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4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herit"/>
                <a:cs typeface="2  Yagut" panose="00000400000000000000" pitchFamily="2" charset="-78"/>
              </a:rPr>
              <a:t> یک شاخص پیشرو است. داده های خام از</a:t>
            </a:r>
            <a:r>
              <a:rPr kumimoji="0" lang="en-US" altLang="en-US" sz="24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herit"/>
                <a:cs typeface="2  Yagut" panose="00000400000000000000" pitchFamily="2" charset="-78"/>
              </a:rPr>
              <a:t> Google Trends </a:t>
            </a:r>
            <a:r>
              <a:rPr kumimoji="0" lang="ar-SA" altLang="en-US" sz="24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herit"/>
                <a:cs typeface="2  Yagut" panose="00000400000000000000" pitchFamily="2" charset="-78"/>
              </a:rPr>
              <a:t>می آیند.</a:t>
            </a:r>
            <a:endParaRPr kumimoji="0" lang="en-US" altLang="en-US" sz="2400" i="0" u="none" strike="noStrike" normalizeH="0" baseline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herit"/>
              <a:cs typeface="2  Yagut" panose="00000400000000000000" pitchFamily="2" charset="-78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inherit"/>
                <a:cs typeface="2  Yagut" panose="00000400000000000000" pitchFamily="2" charset="-78"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2  Yagut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9583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09B8-2877-4224-924F-590A4846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589" y="239069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8E48C-ADBE-49D5-AC82-91E475169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4"/>
          <a:stretch/>
        </p:blipFill>
        <p:spPr>
          <a:xfrm>
            <a:off x="-10579" y="0"/>
            <a:ext cx="12202579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D4802E-091D-4F49-BF97-80938CCEF997}"/>
              </a:ext>
            </a:extLst>
          </p:cNvPr>
          <p:cNvSpPr/>
          <p:nvPr/>
        </p:nvSpPr>
        <p:spPr>
          <a:xfrm>
            <a:off x="760567" y="1250066"/>
            <a:ext cx="10660285" cy="4031873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fa-IR" sz="3200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Vahid" panose="00000700000000000000" pitchFamily="2" charset="-78"/>
              </a:rPr>
              <a:t>چرا پایتون !!!</a:t>
            </a:r>
          </a:p>
          <a:p>
            <a:pPr algn="r" rtl="1"/>
            <a:r>
              <a:rPr lang="fa-IR" sz="3200" i="0" u="sng" dirty="0">
                <a:effectLst/>
                <a:latin typeface="IRANSans"/>
                <a:cs typeface="B Vahid" panose="00000700000000000000" pitchFamily="2" charset="-78"/>
              </a:rPr>
              <a:t>«زبان برنامه نویسی پایتون ، زبانی با یادگیری آسان محسوب می‌شود و از همین رو بسیاری از برنامه‌نویس‌های تازه‌کار آن را به عنوان اولین زبان برنامه‌نویسی خود برمی‌گزینند، زیرا پایتون به عنوان یک «زبان همه‌منظوره» (</a:t>
            </a:r>
            <a:r>
              <a:rPr lang="en-US" sz="3200" i="0" u="sng" dirty="0">
                <a:effectLst/>
                <a:latin typeface="IRANSans"/>
                <a:cs typeface="B Vahid" panose="00000700000000000000" pitchFamily="2" charset="-78"/>
              </a:rPr>
              <a:t>General-Purpose Language) </a:t>
            </a:r>
            <a:r>
              <a:rPr lang="fa-IR" sz="3200" i="0" u="sng" dirty="0">
                <a:effectLst/>
                <a:latin typeface="IRANSans"/>
                <a:cs typeface="B Vahid" panose="00000700000000000000" pitchFamily="2" charset="-78"/>
              </a:rPr>
              <a:t>ساخته و توسعه داده شده و محدود به توسعه نوع خاصی از نرم‌افزارها نیست. به بیان دیگر، می‌توان از آن برای هر کاری، از </a:t>
            </a:r>
            <a:r>
              <a:rPr lang="fa-IR" sz="3200" i="0" u="sng" strike="noStrike" dirty="0">
                <a:effectLst/>
                <a:latin typeface="IRANSans"/>
                <a:cs typeface="B Vahid" panose="00000700000000000000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«تحلیل داده» (</a:t>
            </a:r>
            <a:r>
              <a:rPr lang="en-US" sz="3200" i="0" u="sng" strike="noStrike" dirty="0">
                <a:effectLst/>
                <a:latin typeface="IRANSans"/>
                <a:cs typeface="B Vahid" panose="00000700000000000000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Analysis)</a:t>
            </a:r>
            <a:r>
              <a:rPr lang="en-US" sz="3200" i="0" u="sng" dirty="0">
                <a:effectLst/>
                <a:latin typeface="IRANSans"/>
                <a:cs typeface="B Vahid" panose="00000700000000000000" pitchFamily="2" charset="-78"/>
              </a:rPr>
              <a:t> </a:t>
            </a:r>
            <a:r>
              <a:rPr lang="fa-IR" sz="3200" i="0" u="sng" dirty="0">
                <a:effectLst/>
                <a:latin typeface="IRANSans"/>
                <a:cs typeface="B Vahid" panose="00000700000000000000" pitchFamily="2" charset="-78"/>
              </a:rPr>
              <a:t>گرفته تا ساخت بازی‌های کامپیوتری استفاده کرد. بنابراین، </a:t>
            </a:r>
            <a:r>
              <a:rPr lang="fa-IR" sz="3200" i="0" u="sng" strike="noStrike" dirty="0">
                <a:effectLst/>
                <a:latin typeface="IRANSans"/>
                <a:cs typeface="B Vahid" panose="00000700000000000000" pitchFamily="2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یادگیری پایتون</a:t>
            </a:r>
            <a:r>
              <a:rPr lang="fa-IR" sz="3200" i="0" u="sng" dirty="0">
                <a:effectLst/>
                <a:latin typeface="IRANSans"/>
                <a:cs typeface="B Vahid" panose="00000700000000000000" pitchFamily="2" charset="-78"/>
              </a:rPr>
              <a:t> بسیار حائز اهمیت و جذاب است.</a:t>
            </a:r>
            <a:endParaRPr lang="en-US" sz="3200" u="sng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Vahid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299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5D58-2BC6-4EF8-B277-44D757F7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C0127-8A5B-413B-B54F-EA6E60C6B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dirty="0"/>
              <a:t>نحوه نصب پایتون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5F925-92BC-48B6-A67B-778F3D16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948B87-056D-48CA-97F5-53A018B9088F}"/>
              </a:ext>
            </a:extLst>
          </p:cNvPr>
          <p:cNvSpPr/>
          <p:nvPr/>
        </p:nvSpPr>
        <p:spPr>
          <a:xfrm>
            <a:off x="4619473" y="834827"/>
            <a:ext cx="29530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نصب پایتون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1E37BD-CA27-4151-94F4-CA90684F57E3}"/>
              </a:ext>
            </a:extLst>
          </p:cNvPr>
          <p:cNvSpPr/>
          <p:nvPr/>
        </p:nvSpPr>
        <p:spPr>
          <a:xfrm>
            <a:off x="4139670" y="4969756"/>
            <a:ext cx="32876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Python.org</a:t>
            </a:r>
          </a:p>
        </p:txBody>
      </p:sp>
    </p:spTree>
    <p:extLst>
      <p:ext uri="{BB962C8B-B14F-4D97-AF65-F5344CB8AC3E}">
        <p14:creationId xmlns:p14="http://schemas.microsoft.com/office/powerpoint/2010/main" val="785658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8741-5201-4E4B-8B7B-1B691974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D8167-7C39-4446-88B4-4C6EC4C12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"/>
          <a:stretch/>
        </p:blipFill>
        <p:spPr>
          <a:xfrm>
            <a:off x="11449" y="0"/>
            <a:ext cx="1218055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A7B5B6-E9F0-4162-A0B0-10D4BF0461FF}"/>
              </a:ext>
            </a:extLst>
          </p:cNvPr>
          <p:cNvSpPr/>
          <p:nvPr/>
        </p:nvSpPr>
        <p:spPr>
          <a:xfrm>
            <a:off x="140825" y="1690688"/>
            <a:ext cx="11910350" cy="2677656"/>
          </a:xfrm>
          <a:prstGeom prst="rect">
            <a:avLst/>
          </a:prstGeom>
          <a:solidFill>
            <a:schemeClr val="accent1">
              <a:lumMod val="75000"/>
              <a:alpha val="35000"/>
            </a:schemeClr>
          </a:solidFill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rtl="1"/>
            <a:r>
              <a:rPr lang="en-US" sz="28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2  Yagut" panose="00000400000000000000" pitchFamily="2" charset="-78"/>
              </a:rPr>
              <a:t>What is IDEs ? </a:t>
            </a:r>
            <a:endParaRPr lang="fa-IR" sz="2800" b="1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2  Yagut" panose="00000400000000000000" pitchFamily="2" charset="-78"/>
            </a:endParaRPr>
          </a:p>
          <a:p>
            <a:pPr algn="r" rtl="1"/>
            <a:r>
              <a:rPr lang="fa-IR" sz="28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2  Yagut" panose="00000400000000000000" pitchFamily="2" charset="-78"/>
              </a:rPr>
              <a:t>محیط توسعه یکپارچه ، برنامه ای است که به توسعه نرم افزار اختصاص داده شده است. همانطور که از نام آن پیداست، </a:t>
            </a:r>
            <a:r>
              <a:rPr lang="en-US" sz="28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2  Yagut" panose="00000400000000000000" pitchFamily="2" charset="-78"/>
              </a:rPr>
              <a:t>IDE </a:t>
            </a:r>
            <a:r>
              <a:rPr lang="fa-IR" sz="28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2  Yagut" panose="00000400000000000000" pitchFamily="2" charset="-78"/>
              </a:rPr>
              <a:t>ها چندین ابزار را که به طور خاص برای توسعه نرم افزار طراحی شده اند، ادغام می کنند. این ابزارها معمولاً عبارتند از:</a:t>
            </a:r>
          </a:p>
          <a:p>
            <a:pPr algn="r" rtl="1"/>
            <a:r>
              <a:rPr lang="fa-IR" sz="28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2  Yagut" panose="00000400000000000000" pitchFamily="2" charset="-78"/>
              </a:rPr>
              <a:t>ویرایشگر طراحی شده برای مدیریت کد (مثلاً با برجسته کردن نحو و تکمیل خودکار)</a:t>
            </a:r>
          </a:p>
          <a:p>
            <a:pPr algn="r" rtl="1"/>
            <a:r>
              <a:rPr lang="fa-IR" sz="28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2  Yagut" panose="00000400000000000000" pitchFamily="2" charset="-78"/>
              </a:rPr>
              <a:t>ابزارهای ساخت، اجرا و اشکال زدایی</a:t>
            </a:r>
            <a:r>
              <a:rPr lang="en-US" sz="28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2  Yagut" panose="00000400000000000000" pitchFamily="2" charset="-78"/>
              </a:rPr>
              <a:t>.</a:t>
            </a:r>
            <a:endParaRPr lang="fa-IR" sz="2800" b="0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2  Yagut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8505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423A-A700-4B7B-8FB6-BA8A54F3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26D0B-564A-4C9C-92F2-75001639C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98"/>
            <a:ext cx="12221705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8485E5-6A22-4BCE-B316-C86A07D08A18}"/>
              </a:ext>
            </a:extLst>
          </p:cNvPr>
          <p:cNvSpPr/>
          <p:nvPr/>
        </p:nvSpPr>
        <p:spPr>
          <a:xfrm>
            <a:off x="1105481" y="795046"/>
            <a:ext cx="10248319" cy="3785652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accent1">
                <a:alpha val="92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fa-I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تفاوت بین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 </a:t>
            </a:r>
            <a:r>
              <a:rPr lang="fa-I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و 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 EDITOR </a:t>
            </a:r>
            <a:r>
              <a:rPr lang="fa-I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چیست؟</a:t>
            </a:r>
          </a:p>
          <a:p>
            <a:pPr algn="r" rtl="1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 </a:t>
            </a:r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و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 Editor </a:t>
            </a:r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می توانند به جای یکدیگر برای توسعه هر نرم افزاری استفاده شوند. ویرایشگر متن به برنامه نویس برای نوشتن اسکریپت، تغییر کد یا متن و غیره کمک می کند.</a:t>
            </a:r>
          </a:p>
          <a:p>
            <a:pPr algn="r" rtl="1"/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اما با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IDE </a:t>
            </a:r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یک برنامه نویس می تواند چندین عملکرد دیگر را نیز انجام دهد، مانند اجرای و اجرای کد، کنترل نسخه، اشکال زدایی، تفسیر، کامپایل، ویژگی تکمیل خودکار، عملکرد پرده خودکار، توابع از پیش تعریف شده و در ترمینال ساخت و غیره.</a:t>
            </a:r>
          </a:p>
          <a:p>
            <a:pPr algn="r" rtl="1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IDE </a:t>
            </a:r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را می توان به عنوان یک محیط توسعه در نظر گرفت که در آن یک برنامه نویس می تواند اسکریپت را بنویسد، فرآیند تکمیل را کامپایل و اشکال زدایی کند.</a:t>
            </a:r>
          </a:p>
          <a:p>
            <a:pPr algn="r" rtl="1"/>
            <a:r>
              <a:rPr lang="fa-I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اساساً، یک ویرایشگر متن یک ویرایشگر ساده برای ویرایش کد منبع است و هیچ ابزار یا بسته یکپارچه ای ندارد.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EF3523-A99F-46D9-9A5C-CFED1282E933}"/>
              </a:ext>
            </a:extLst>
          </p:cNvPr>
          <p:cNvSpPr/>
          <p:nvPr/>
        </p:nvSpPr>
        <p:spPr>
          <a:xfrm>
            <a:off x="1105481" y="5293513"/>
            <a:ext cx="10387715" cy="76944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rect">
              <a:fillToRect l="100000" t="100000"/>
            </a:path>
            <a:tileRect r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https://wiki.python.org/moin/PythonEditors</a:t>
            </a:r>
          </a:p>
        </p:txBody>
      </p:sp>
    </p:spTree>
    <p:extLst>
      <p:ext uri="{BB962C8B-B14F-4D97-AF65-F5344CB8AC3E}">
        <p14:creationId xmlns:p14="http://schemas.microsoft.com/office/powerpoint/2010/main" val="131776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C19C63-282C-4338-854C-18E92788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1456" cy="685799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9F98F5-16BE-47E9-BE1A-FEF8EA8919F0}"/>
              </a:ext>
            </a:extLst>
          </p:cNvPr>
          <p:cNvSpPr/>
          <p:nvPr/>
        </p:nvSpPr>
        <p:spPr>
          <a:xfrm>
            <a:off x="3972366" y="110289"/>
            <a:ext cx="46330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معرفی ویرایشگرها</a:t>
            </a:r>
            <a:endParaRPr 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ECD522-411C-4C7F-8BDE-2EDE36B26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3" t="4937" r="24470" b="3931"/>
          <a:stretch/>
        </p:blipFill>
        <p:spPr>
          <a:xfrm>
            <a:off x="0" y="1574977"/>
            <a:ext cx="3715473" cy="37493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B52142C-FC47-4A37-BEF6-B051A5FF6345}"/>
              </a:ext>
            </a:extLst>
          </p:cNvPr>
          <p:cNvSpPr/>
          <p:nvPr/>
        </p:nvSpPr>
        <p:spPr>
          <a:xfrm>
            <a:off x="8605366" y="1033619"/>
            <a:ext cx="3491469" cy="52629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Pycharm</a:t>
            </a:r>
            <a:endParaRPr lang="en-US" sz="2800" b="0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 </a:t>
            </a:r>
          </a:p>
          <a:p>
            <a:pPr algn="ctr"/>
            <a:r>
              <a:rPr lang="en-US" sz="28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IDLE</a:t>
            </a:r>
          </a:p>
          <a:p>
            <a:pPr algn="ctr"/>
            <a:r>
              <a:rPr lang="en-US" sz="2800" b="0" cap="none" spc="0" dirty="0" err="1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VScode</a:t>
            </a:r>
            <a:endParaRPr lang="en-US" sz="2800" b="0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Microsoft visual studio</a:t>
            </a:r>
          </a:p>
          <a:p>
            <a:pPr algn="ctr"/>
            <a:r>
              <a:rPr lang="en-US" sz="2800" b="0" cap="none" spc="0" dirty="0" err="1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thonyDev</a:t>
            </a:r>
            <a:endParaRPr lang="en-US" sz="2800" b="0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Vim</a:t>
            </a:r>
          </a:p>
          <a:p>
            <a:pPr algn="ctr"/>
            <a:r>
              <a:rPr lang="en-US" sz="28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Atom</a:t>
            </a:r>
          </a:p>
          <a:p>
            <a:pPr algn="ctr"/>
            <a:r>
              <a:rPr lang="en-US" sz="28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Sublime text</a:t>
            </a:r>
          </a:p>
          <a:p>
            <a:pPr algn="ctr"/>
            <a:r>
              <a:rPr lang="en-US" sz="2800" dirty="0" err="1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Jupyter</a:t>
            </a:r>
            <a:r>
              <a:rPr lang="en-US" sz="28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notebook</a:t>
            </a:r>
          </a:p>
          <a:p>
            <a:pPr algn="ctr"/>
            <a:r>
              <a:rPr lang="en-US" sz="28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wing</a:t>
            </a:r>
          </a:p>
          <a:p>
            <a:pPr algn="ctr"/>
            <a:endParaRPr lang="en-US" sz="2800" b="0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6514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9D0D-3AD9-406A-BBA5-634D9FFE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62F7D-CCE8-4E87-A39F-6339857BA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C985BB-712F-4048-B505-C753BD038E0D}"/>
              </a:ext>
            </a:extLst>
          </p:cNvPr>
          <p:cNvSpPr/>
          <p:nvPr/>
        </p:nvSpPr>
        <p:spPr>
          <a:xfrm>
            <a:off x="381965" y="967413"/>
            <a:ext cx="11609407" cy="1938992"/>
          </a:xfrm>
          <a:prstGeom prst="rect">
            <a:avLst/>
          </a:prstGeom>
          <a:solidFill>
            <a:schemeClr val="tx1">
              <a:lumMod val="75000"/>
              <a:lumOff val="25000"/>
              <a:alpha val="84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اما چرا تو هیچ سایتی درمورد ویرایشگر</a:t>
            </a:r>
            <a:r>
              <a:rPr lang="en-US" sz="4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Rstudio</a:t>
            </a: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a-I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به ما نگفته !!! ویرایشگر حرفه ای که ما ازش استفاده میکنیم</a:t>
            </a:r>
          </a:p>
          <a:p>
            <a:pPr algn="ctr" rtl="1"/>
            <a:r>
              <a:rPr lang="fa-I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!! برای خود من هم سوال شده !! </a:t>
            </a:r>
            <a:endParaRPr lang="en-US" sz="4000" b="0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385036-A230-4DB8-912D-E457BAD99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87609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76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1144</Words>
  <Application>Microsoft Office PowerPoint</Application>
  <PresentationFormat>Widescreen</PresentationFormat>
  <Paragraphs>75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Arial</vt:lpstr>
      <vt:lpstr>Book Antiqua</vt:lpstr>
      <vt:lpstr>BYekan</vt:lpstr>
      <vt:lpstr>Calibri</vt:lpstr>
      <vt:lpstr>Calibri Light</vt:lpstr>
      <vt:lpstr>Georgia</vt:lpstr>
      <vt:lpstr>inherit</vt:lpstr>
      <vt:lpstr>IRANSans</vt:lpstr>
      <vt:lpstr>Vazir</vt:lpstr>
      <vt:lpstr>Yekan</vt:lpstr>
      <vt:lpstr>Office Theme</vt:lpstr>
      <vt:lpstr>PowerPoint Presentation</vt:lpstr>
      <vt:lpstr>مقدمه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معرفی چندین کتابخانه مهم و کاربردی پایتون :</vt:lpstr>
      <vt:lpstr>2.</vt:lpstr>
      <vt:lpstr>3.</vt:lpstr>
      <vt:lpstr>4.</vt:lpstr>
      <vt:lpstr>PowerPoint Presentation</vt:lpstr>
      <vt:lpstr>GUI (Graphical User Interface) طراحی و تولید نرم افزار های تحت ویندوز با رابط کاربری گرافیکی و یک کتابخانه کاملا استاندارد پایتون می باشد .</vt:lpstr>
      <vt:lpstr>PowerPoint Presentation</vt:lpstr>
      <vt:lpstr>Kivy یک کتابخانه توسعه رابط کاربری گرافیکی چند پلتفرم منبع باز برای پایتون است و می تواند بر روی iOS، Android، Windows، OS X و GNU/Linux اجرا شود. این به توسعه برنامه‌هایی کمک می‌کند که از رابط کاربری نوآورانه و چند لمسی استفاده کنند. ایده اساسی پشت Kivy این است که توسعه دهنده را قادر می سازد تا یک برنامه یک بار بسازد و از آن در همه دستگاه ها استفاده کند، کد را قابل استفاده مجدد و قابل استقرار می کند و امکان طراحی تعامل سریع و آسان و نمونه سازی سریع را فراهم می کند.</vt:lpstr>
      <vt:lpstr>PowerPoint Presentation</vt:lpstr>
      <vt:lpstr>بهترین ابزار برای داده کاوان از نظر کمپانی IBM</vt:lpstr>
      <vt:lpstr>Python at IBM</vt:lpstr>
      <vt:lpstr>R at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amirhossien arab</dc:creator>
  <cp:lastModifiedBy>amirhossien arab</cp:lastModifiedBy>
  <cp:revision>10</cp:revision>
  <dcterms:created xsi:type="dcterms:W3CDTF">2021-12-20T14:06:46Z</dcterms:created>
  <dcterms:modified xsi:type="dcterms:W3CDTF">2021-12-21T09:46:35Z</dcterms:modified>
</cp:coreProperties>
</file>